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9" r:id="rId3"/>
    <p:sldId id="260" r:id="rId4"/>
    <p:sldId id="264" r:id="rId5"/>
    <p:sldId id="265" r:id="rId6"/>
    <p:sldId id="267" r:id="rId7"/>
    <p:sldId id="269" r:id="rId8"/>
    <p:sldId id="268" r:id="rId9"/>
    <p:sldId id="261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B2FF"/>
    <a:srgbClr val="0070C0"/>
    <a:srgbClr val="0ECCB5"/>
    <a:srgbClr val="27F0D9"/>
    <a:srgbClr val="8439BD"/>
    <a:srgbClr val="0351FF"/>
    <a:srgbClr val="029AFF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18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Абсолютная площадь водной поверхности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19 июня</c:v>
                </c:pt>
                <c:pt idx="1">
                  <c:v>29 июня</c:v>
                </c:pt>
                <c:pt idx="2">
                  <c:v>30 июня</c:v>
                </c:pt>
                <c:pt idx="3">
                  <c:v>1 июля</c:v>
                </c:pt>
                <c:pt idx="4">
                  <c:v>3 июля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5.8</c:v>
                </c:pt>
                <c:pt idx="1">
                  <c:v>18.899999999999999</c:v>
                </c:pt>
                <c:pt idx="2">
                  <c:v>18.7</c:v>
                </c:pt>
                <c:pt idx="3">
                  <c:v>15.2</c:v>
                </c:pt>
                <c:pt idx="4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2F-41A5-B069-C7B7593C37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8631872"/>
        <c:axId val="338632200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Площадь затопленной поверхности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530201342281879E-2"/>
                  <c:y val="-5.9972846939377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A2F-41A5-B069-C7B7593C3796}"/>
                </c:ext>
              </c:extLst>
            </c:dLbl>
            <c:dLbl>
              <c:idx val="1"/>
              <c:layout>
                <c:manualLayout>
                  <c:x val="-4.832214765100671E-2"/>
                  <c:y val="-3.8553973032457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A2F-41A5-B069-C7B7593C3796}"/>
                </c:ext>
              </c:extLst>
            </c:dLbl>
            <c:dLbl>
              <c:idx val="2"/>
              <c:layout>
                <c:manualLayout>
                  <c:x val="-4.8265102320377284E-2"/>
                  <c:y val="-6.1797879627949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A2F-41A5-B069-C7B7593C3796}"/>
                </c:ext>
              </c:extLst>
            </c:dLbl>
            <c:dLbl>
              <c:idx val="3"/>
              <c:layout>
                <c:manualLayout>
                  <c:x val="-3.9840637450199105E-2"/>
                  <c:y val="-6.6158525203185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91-44E4-9331-50B2E5B5BE6A}"/>
                </c:ext>
              </c:extLst>
            </c:dLbl>
            <c:dLbl>
              <c:idx val="4"/>
              <c:layout>
                <c:manualLayout>
                  <c:x val="-2.6560424966799372E-2"/>
                  <c:y val="-6.6158525203185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1B5-4DCA-9475-7A9BC3CBE3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19 июня</c:v>
                </c:pt>
                <c:pt idx="1">
                  <c:v>29 июня</c:v>
                </c:pt>
                <c:pt idx="2">
                  <c:v>30 июня</c:v>
                </c:pt>
                <c:pt idx="3">
                  <c:v>1 июля</c:v>
                </c:pt>
                <c:pt idx="4">
                  <c:v>3 июля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13.2</c:v>
                </c:pt>
                <c:pt idx="2">
                  <c:v>12.9</c:v>
                </c:pt>
                <c:pt idx="3">
                  <c:v>9.4</c:v>
                </c:pt>
                <c:pt idx="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2F-41A5-B069-C7B7593C37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8631872"/>
        <c:axId val="338632200"/>
      </c:lineChart>
      <c:catAx>
        <c:axId val="33863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8632200"/>
        <c:crosses val="autoZero"/>
        <c:auto val="1"/>
        <c:lblAlgn val="ctr"/>
        <c:lblOffset val="100"/>
        <c:noMultiLvlLbl val="0"/>
      </c:catAx>
      <c:valAx>
        <c:axId val="338632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dirty="0" smtClean="0"/>
                  <a:t>Площадь в кв. км.</a:t>
                </a:r>
                <a:endParaRPr lang="ru-RU" sz="11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863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08527726169061"/>
          <c:y val="0.3036395127742198"/>
          <c:w val="0.80188093506740421"/>
          <c:h val="0.40456613011979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Текущий уровень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28 июня</c:v>
                </c:pt>
                <c:pt idx="1">
                  <c:v>29 июня</c:v>
                </c:pt>
                <c:pt idx="2">
                  <c:v>30 июня</c:v>
                </c:pt>
                <c:pt idx="3">
                  <c:v>01 июля</c:v>
                </c:pt>
                <c:pt idx="4">
                  <c:v>02 июля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812</c:v>
                </c:pt>
                <c:pt idx="1">
                  <c:v>1357</c:v>
                </c:pt>
                <c:pt idx="2">
                  <c:v>1306</c:v>
                </c:pt>
                <c:pt idx="3">
                  <c:v>1091</c:v>
                </c:pt>
                <c:pt idx="4">
                  <c:v>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28-490B-8F6C-28B224E6A3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Критичный уровень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28-490B-8F6C-28B224E6A38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28-490B-8F6C-28B224E6A38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28-490B-8F6C-28B224E6A38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28-490B-8F6C-28B224E6A385}"/>
                </c:ext>
              </c:extLst>
            </c:dLbl>
            <c:dLbl>
              <c:idx val="4"/>
              <c:layout>
                <c:manualLayout>
                  <c:x val="-1.0888720694147846E-2"/>
                  <c:y val="-1.86350914216516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A28-490B-8F6C-28B224E6A3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28 июня</c:v>
                </c:pt>
                <c:pt idx="1">
                  <c:v>29 июня</c:v>
                </c:pt>
                <c:pt idx="2">
                  <c:v>30 июня</c:v>
                </c:pt>
                <c:pt idx="3">
                  <c:v>01 июля</c:v>
                </c:pt>
                <c:pt idx="4">
                  <c:v>02 июля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700</c:v>
                </c:pt>
                <c:pt idx="1">
                  <c:v>700</c:v>
                </c:pt>
                <c:pt idx="2">
                  <c:v>700</c:v>
                </c:pt>
                <c:pt idx="3">
                  <c:v>700</c:v>
                </c:pt>
                <c:pt idx="4">
                  <c:v>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28-490B-8F6C-28B224E6A3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5396736"/>
        <c:axId val="455390176"/>
      </c:lineChart>
      <c:catAx>
        <c:axId val="45539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5390176"/>
        <c:crosses val="autoZero"/>
        <c:auto val="1"/>
        <c:lblAlgn val="ctr"/>
        <c:lblOffset val="100"/>
        <c:noMultiLvlLbl val="0"/>
      </c:catAx>
      <c:valAx>
        <c:axId val="45539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000" dirty="0" smtClean="0"/>
                  <a:t>См</a:t>
                </a:r>
                <a:endParaRPr lang="ru-RU" sz="1000" dirty="0"/>
              </a:p>
            </c:rich>
          </c:tx>
          <c:layout>
            <c:manualLayout>
              <c:xMode val="edge"/>
              <c:yMode val="edge"/>
              <c:x val="8.5574134693837435E-3"/>
              <c:y val="0.678322198209440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5396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624588928499711E-2"/>
          <c:y val="0.87834672058682717"/>
          <c:w val="0.96544059763897783"/>
          <c:h val="0.120866298198456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30111143749358"/>
          <c:y val="9.6488456981005222E-2"/>
          <c:w val="0.76891185873730172"/>
          <c:h val="0.611324731081705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Жилые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Лист1!$A$2:$A$6</c:f>
              <c:strCache>
                <c:ptCount val="5"/>
                <c:pt idx="0">
                  <c:v>27 июня</c:v>
                </c:pt>
                <c:pt idx="1">
                  <c:v>29 июня</c:v>
                </c:pt>
                <c:pt idx="2">
                  <c:v>30 июня</c:v>
                </c:pt>
                <c:pt idx="3">
                  <c:v>01 июля</c:v>
                </c:pt>
                <c:pt idx="4">
                  <c:v>03 июля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2629</c:v>
                </c:pt>
                <c:pt idx="2">
                  <c:v>2585</c:v>
                </c:pt>
                <c:pt idx="3">
                  <c:v>1672</c:v>
                </c:pt>
                <c:pt idx="4">
                  <c:v>1242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46-473B-9DFF-1E43B25079D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Нежилые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Лист1!$A$2:$A$6</c:f>
              <c:strCache>
                <c:ptCount val="5"/>
                <c:pt idx="0">
                  <c:v>27 июня</c:v>
                </c:pt>
                <c:pt idx="1">
                  <c:v>29 июня</c:v>
                </c:pt>
                <c:pt idx="2">
                  <c:v>30 июня</c:v>
                </c:pt>
                <c:pt idx="3">
                  <c:v>01 июля</c:v>
                </c:pt>
                <c:pt idx="4">
                  <c:v>03 июля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282</c:v>
                </c:pt>
                <c:pt idx="2">
                  <c:v>254</c:v>
                </c:pt>
                <c:pt idx="3">
                  <c:v>143</c:v>
                </c:pt>
                <c:pt idx="4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46-473B-9DFF-1E43B25079D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Промышленные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Лист1!$A$2:$A$6</c:f>
              <c:strCache>
                <c:ptCount val="5"/>
                <c:pt idx="0">
                  <c:v>27 июня</c:v>
                </c:pt>
                <c:pt idx="1">
                  <c:v>29 июня</c:v>
                </c:pt>
                <c:pt idx="2">
                  <c:v>30 июня</c:v>
                </c:pt>
                <c:pt idx="3">
                  <c:v>01 июля</c:v>
                </c:pt>
                <c:pt idx="4">
                  <c:v>03 июля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103</c:v>
                </c:pt>
                <c:pt idx="2">
                  <c:v>85</c:v>
                </c:pt>
                <c:pt idx="3">
                  <c:v>40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846-473B-9DFF-1E43B25079D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Жилые многоэтажные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Лист1!$A$2:$A$6</c:f>
              <c:strCache>
                <c:ptCount val="5"/>
                <c:pt idx="0">
                  <c:v>27 июня</c:v>
                </c:pt>
                <c:pt idx="1">
                  <c:v>29 июня</c:v>
                </c:pt>
                <c:pt idx="2">
                  <c:v>30 июня</c:v>
                </c:pt>
                <c:pt idx="3">
                  <c:v>01 июля</c:v>
                </c:pt>
                <c:pt idx="4">
                  <c:v>03 июля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31</c:v>
                </c:pt>
                <c:pt idx="2">
                  <c:v>31</c:v>
                </c:pt>
                <c:pt idx="3">
                  <c:v>5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95-45F1-B531-F08DEE48D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6525096"/>
        <c:axId val="536521160"/>
      </c:lineChart>
      <c:catAx>
        <c:axId val="53652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6521160"/>
        <c:crosses val="autoZero"/>
        <c:auto val="1"/>
        <c:lblAlgn val="ctr"/>
        <c:lblOffset val="100"/>
        <c:noMultiLvlLbl val="0"/>
      </c:catAx>
      <c:valAx>
        <c:axId val="536521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dirty="0" smtClean="0"/>
                  <a:t>Кол-во строений</a:t>
                </a:r>
                <a:endParaRPr lang="ru-RU" sz="1100" dirty="0"/>
              </a:p>
            </c:rich>
          </c:tx>
          <c:layout>
            <c:manualLayout>
              <c:xMode val="edge"/>
              <c:yMode val="edge"/>
              <c:x val="2.5500364200780841E-2"/>
              <c:y val="8.891867792318643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6525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318921283429219"/>
          <c:y val="0.88121774978633161"/>
          <c:w val="0.82084008980113954"/>
          <c:h val="0.118782366167610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5162F-8398-436C-8DAB-78B1DF063213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ABCEB-4A42-407D-B758-776FC782ADD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08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29D65-F86C-4D90-913E-285F5690C2B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8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4393" y="217808"/>
            <a:ext cx="1256565" cy="315842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>
            <a:off x="0" y="743118"/>
            <a:ext cx="12192000" cy="0"/>
          </a:xfrm>
          <a:prstGeom prst="line">
            <a:avLst/>
          </a:prstGeom>
          <a:ln w="15875">
            <a:gradFill>
              <a:gsLst>
                <a:gs pos="0">
                  <a:srgbClr val="00B0F0"/>
                </a:gs>
                <a:gs pos="100000">
                  <a:schemeClr val="accent1">
                    <a:lumMod val="5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03" y="162835"/>
            <a:ext cx="1755038" cy="4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564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E8D4-0D0F-4257-8DC6-B2892A2AB6C1}" type="datetimeFigureOut">
              <a:rPr lang="ru-RU" smtClean="0"/>
              <a:pPr/>
              <a:t>03.07.2019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09DDA-4C4A-4F99-A37D-68A2EA113A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62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2E8D4-0D0F-4257-8DC6-B2892A2AB6C1}" type="datetimeFigureOut">
              <a:rPr lang="ru-RU" smtClean="0"/>
              <a:pPr/>
              <a:t>03.07.2019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09DDA-4C4A-4F99-A37D-68A2EA113A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01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4393" y="217808"/>
            <a:ext cx="1256565" cy="315842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>
            <a:off x="0" y="743118"/>
            <a:ext cx="12192000" cy="0"/>
          </a:xfrm>
          <a:prstGeom prst="line">
            <a:avLst/>
          </a:prstGeom>
          <a:ln w="15875">
            <a:gradFill>
              <a:gsLst>
                <a:gs pos="0">
                  <a:srgbClr val="00B0F0"/>
                </a:gs>
                <a:gs pos="100000">
                  <a:schemeClr val="accent1">
                    <a:lumMod val="5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03" y="162833"/>
            <a:ext cx="1755038" cy="4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140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">
          <p15:clr>
            <a:srgbClr val="FBAE40"/>
          </p15:clr>
        </p15:guide>
        <p15:guide id="2" pos="728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3516-48F8-4FB7-BBA5-246229D36113}" type="datetimeFigureOut">
              <a:rPr lang="ru-RU" smtClean="0"/>
              <a:t>03.07.2019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FA969-7FF6-4385-9725-DFAB747C4E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7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1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7" b="50210"/>
          <a:stretch/>
        </p:blipFill>
        <p:spPr>
          <a:xfrm>
            <a:off x="-1" y="0"/>
            <a:ext cx="12192001" cy="506118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603632"/>
            <a:ext cx="3314587" cy="119351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22" y="591884"/>
            <a:ext cx="1303000" cy="469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0485" y="5375375"/>
            <a:ext cx="10821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Космический мониторинг паводка в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г. Тулун</a:t>
            </a:r>
          </a:p>
          <a:p>
            <a:pPr lvl="0" defTabSz="457200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Состояние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3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июля 2019 года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05" y="501268"/>
            <a:ext cx="2621836" cy="63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8281141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паводка на основе анализа космической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съемки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" b="11806"/>
          <a:stretch/>
        </p:blipFill>
        <p:spPr>
          <a:xfrm>
            <a:off x="885187" y="797516"/>
            <a:ext cx="10449563" cy="5889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5186" y="1007422"/>
            <a:ext cx="3458214" cy="64633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ru-RU" sz="1200" dirty="0" smtClean="0">
                <a:solidFill>
                  <a:schemeClr val="bg1"/>
                </a:solidFill>
              </a:rPr>
              <a:t>Иркутская область</a:t>
            </a:r>
          </a:p>
          <a:p>
            <a:pPr marL="180000"/>
            <a:r>
              <a:rPr lang="ru-RU" sz="1200" dirty="0" smtClean="0">
                <a:solidFill>
                  <a:schemeClr val="bg1"/>
                </a:solidFill>
              </a:rPr>
              <a:t>Съемка КА «Канопус-В», аппаратура ПСС, МСС</a:t>
            </a:r>
          </a:p>
          <a:p>
            <a:pPr marL="180000"/>
            <a:r>
              <a:rPr lang="ru-RU" sz="1200" dirty="0" smtClean="0">
                <a:solidFill>
                  <a:schemeClr val="bg1"/>
                </a:solidFill>
              </a:rPr>
              <a:t>29.06.19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1548" y="3501957"/>
            <a:ext cx="867968" cy="8754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6089516" y="4216030"/>
            <a:ext cx="2140084" cy="5772"/>
          </a:xfrm>
          <a:prstGeom prst="straightConnector1">
            <a:avLst/>
          </a:prstGeom>
          <a:ln w="15875">
            <a:gradFill>
              <a:gsLst>
                <a:gs pos="0">
                  <a:schemeClr val="accent4"/>
                </a:gs>
                <a:gs pos="100000">
                  <a:srgbClr val="FF000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837058" y="6174730"/>
            <a:ext cx="1225151" cy="387356"/>
            <a:chOff x="2874061" y="3455593"/>
            <a:chExt cx="1225151" cy="38735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927233" y="3455593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061" y="3505933"/>
              <a:ext cx="1216677" cy="295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7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/>
          <p:cNvCxnSpPr/>
          <p:nvPr/>
        </p:nvCxnSpPr>
        <p:spPr>
          <a:xfrm>
            <a:off x="1041690" y="733425"/>
            <a:ext cx="0" cy="6124575"/>
          </a:xfrm>
          <a:prstGeom prst="line">
            <a:avLst/>
          </a:prstGeom>
          <a:ln w="15875">
            <a:gradFill>
              <a:gsLst>
                <a:gs pos="86000">
                  <a:schemeClr val="accent4"/>
                </a:gs>
                <a:gs pos="0">
                  <a:srgbClr val="029AFF"/>
                </a:gs>
                <a:gs pos="98649">
                  <a:srgbClr val="00B0F0"/>
                </a:gs>
                <a:gs pos="58000">
                  <a:srgbClr val="FF000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032228" y="993637"/>
            <a:ext cx="6159772" cy="1355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2351441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Общая ситуация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4" name="image6.jpg" descr="В Иркутской области наводнение смыло десятки домов: фотогалерея"/>
          <p:cNvPicPr/>
          <p:nvPr/>
        </p:nvPicPr>
        <p:blipFill rotWithShape="1">
          <a:blip r:embed="rId2"/>
          <a:srcRect t="6033" b="15003"/>
          <a:stretch/>
        </p:blipFill>
        <p:spPr>
          <a:xfrm>
            <a:off x="6042487" y="3476985"/>
            <a:ext cx="5943600" cy="3028590"/>
          </a:xfrm>
          <a:prstGeom prst="rect">
            <a:avLst/>
          </a:prstGeom>
          <a:ln/>
        </p:spPr>
      </p:pic>
      <p:grpSp>
        <p:nvGrpSpPr>
          <p:cNvPr id="12" name="Группа 11"/>
          <p:cNvGrpSpPr/>
          <p:nvPr/>
        </p:nvGrpSpPr>
        <p:grpSpPr>
          <a:xfrm>
            <a:off x="6042487" y="2409825"/>
            <a:ext cx="5943600" cy="1007398"/>
            <a:chOff x="5842462" y="1685925"/>
            <a:chExt cx="5943600" cy="100739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88" b="15468"/>
            <a:stretch/>
          </p:blipFill>
          <p:spPr>
            <a:xfrm>
              <a:off x="5842462" y="1685925"/>
              <a:ext cx="5943600" cy="1007398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6359236" y="2211186"/>
              <a:ext cx="390698" cy="99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6359" y="2153586"/>
              <a:ext cx="54864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 smtClean="0"/>
                <a:t>Москва</a:t>
              </a:r>
              <a:endParaRPr lang="ru-RU" sz="700" dirty="0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8425944" y="2270749"/>
              <a:ext cx="393499" cy="143389"/>
            </a:xfrm>
            <a:prstGeom prst="roundRect">
              <a:avLst>
                <a:gd name="adj" fmla="val 50000"/>
              </a:avLst>
            </a:prstGeom>
            <a:solidFill>
              <a:srgbClr val="029A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414724" y="2225211"/>
              <a:ext cx="5486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 smtClean="0">
                  <a:solidFill>
                    <a:schemeClr val="bg1"/>
                  </a:solidFill>
                </a:rPr>
                <a:t>Тулун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0778387" y="6463799"/>
            <a:ext cx="1273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</a:rPr>
              <a:t>Север / Telegram</a:t>
            </a:r>
            <a:endParaRPr lang="ru-RU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5" y="1016947"/>
            <a:ext cx="8763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25.06.19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075" y="1515213"/>
            <a:ext cx="8763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26.06.19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362" y="2014765"/>
            <a:ext cx="8763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27.06.19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75" y="3092458"/>
            <a:ext cx="8763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28.06.19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891391"/>
            <a:ext cx="1476375" cy="276999"/>
          </a:xfrm>
          <a:prstGeom prst="rect">
            <a:avLst/>
          </a:prstGeom>
          <a:gradFill>
            <a:gsLst>
              <a:gs pos="0">
                <a:srgbClr val="029AFF"/>
              </a:gs>
              <a:gs pos="61000">
                <a:srgbClr val="0070C0"/>
              </a:gs>
            </a:gsLst>
            <a:lin ang="12900000" scaled="0"/>
          </a:gradFill>
        </p:spPr>
        <p:txBody>
          <a:bodyPr wrap="square" rtlCol="0">
            <a:spAutoFit/>
          </a:bodyPr>
          <a:lstStyle/>
          <a:p>
            <a:pPr marL="540000" algn="ctr"/>
            <a:r>
              <a:rPr lang="ru-RU" sz="1200" dirty="0" smtClean="0">
                <a:solidFill>
                  <a:schemeClr val="bg1"/>
                </a:solidFill>
              </a:rPr>
              <a:t>29.06.19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075" y="4790360"/>
            <a:ext cx="8763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01.07.19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075" y="5409565"/>
            <a:ext cx="8763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02.07.19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362" y="6264915"/>
            <a:ext cx="87630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03.07.19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90099" y="1003294"/>
            <a:ext cx="4348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отмечен </a:t>
            </a:r>
            <a:r>
              <a:rPr lang="ru-RU" sz="1000" dirty="0"/>
              <a:t>подъем рек Уда и Большая </a:t>
            </a:r>
            <a:r>
              <a:rPr lang="ru-RU" sz="1000" dirty="0" smtClean="0"/>
              <a:t>Белая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эвакуация детского лагеря «Заря» в 3 км от </a:t>
            </a:r>
            <a:r>
              <a:rPr lang="ru-RU" sz="1000" dirty="0" smtClean="0"/>
              <a:t>Нижнеудинска </a:t>
            </a:r>
            <a:endParaRPr lang="ru-RU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490100" y="1501465"/>
            <a:ext cx="45523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введено </a:t>
            </a:r>
            <a:r>
              <a:rPr lang="ru-RU" sz="1000" dirty="0"/>
              <a:t>чрезвычайное положение в поселке Соляная Тайшетского </a:t>
            </a:r>
            <a:r>
              <a:rPr lang="ru-RU" sz="1000" dirty="0" smtClean="0"/>
              <a:t>района </a:t>
            </a:r>
            <a:r>
              <a:rPr lang="ru-RU" sz="1000" dirty="0"/>
              <a:t>(</a:t>
            </a:r>
            <a:r>
              <a:rPr lang="ru-RU" sz="1000" dirty="0" smtClean="0"/>
              <a:t>подтоплено </a:t>
            </a:r>
            <a:r>
              <a:rPr lang="ru-RU" sz="1000" dirty="0"/>
              <a:t>25 </a:t>
            </a:r>
            <a:r>
              <a:rPr lang="ru-RU" sz="1000" dirty="0" smtClean="0"/>
              <a:t>домов) </a:t>
            </a:r>
            <a:r>
              <a:rPr lang="ru-RU" sz="1000" dirty="0"/>
              <a:t>и в </a:t>
            </a:r>
            <a:r>
              <a:rPr lang="ru-RU" sz="1000" dirty="0" smtClean="0"/>
              <a:t>Нижнеудинске </a:t>
            </a:r>
            <a:r>
              <a:rPr lang="ru-RU" sz="1000" dirty="0"/>
              <a:t>(в 100 км от г. Тулун</a:t>
            </a:r>
            <a:r>
              <a:rPr lang="ru-RU" sz="1000" dirty="0" smtClean="0"/>
              <a:t>)</a:t>
            </a:r>
            <a:endParaRPr lang="ru-RU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1490100" y="1996879"/>
            <a:ext cx="4552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19 населенных пунктах 3 муниципальных районов </a:t>
            </a:r>
            <a:r>
              <a:rPr lang="ru-RU" sz="1000" dirty="0" smtClean="0"/>
              <a:t>подтоплены: </a:t>
            </a:r>
          </a:p>
          <a:p>
            <a:pPr lvl="1"/>
            <a:r>
              <a:rPr lang="ru-RU" sz="1000" dirty="0" smtClean="0"/>
              <a:t>- 1801 </a:t>
            </a:r>
            <a:r>
              <a:rPr lang="ru-RU" sz="1000" dirty="0"/>
              <a:t>жилой дом </a:t>
            </a:r>
            <a:endParaRPr lang="ru-RU" sz="1000" dirty="0" smtClean="0"/>
          </a:p>
          <a:p>
            <a:pPr lvl="1"/>
            <a:r>
              <a:rPr lang="ru-RU" sz="1000" dirty="0" smtClean="0"/>
              <a:t>- 206 </a:t>
            </a:r>
            <a:r>
              <a:rPr lang="ru-RU" sz="1000" dirty="0"/>
              <a:t>приусадебных </a:t>
            </a:r>
            <a:r>
              <a:rPr lang="ru-RU" sz="1000" dirty="0" smtClean="0"/>
              <a:t>участков</a:t>
            </a:r>
          </a:p>
          <a:p>
            <a:pPr lvl="1"/>
            <a:r>
              <a:rPr lang="ru-RU" sz="1000" dirty="0" smtClean="0"/>
              <a:t>- смыто </a:t>
            </a:r>
            <a:r>
              <a:rPr lang="ru-RU" sz="1000" dirty="0"/>
              <a:t>9 автомобильных </a:t>
            </a:r>
            <a:r>
              <a:rPr lang="ru-RU" sz="1000" dirty="0" smtClean="0"/>
              <a:t>мостов</a:t>
            </a:r>
          </a:p>
          <a:p>
            <a:pPr lvl="1"/>
            <a:r>
              <a:rPr lang="ru-RU" sz="1000" dirty="0" smtClean="0"/>
              <a:t>- подтоплено </a:t>
            </a:r>
            <a:r>
              <a:rPr lang="ru-RU" sz="1000" dirty="0"/>
              <a:t>16 участков дорог областного </a:t>
            </a:r>
            <a:r>
              <a:rPr lang="ru-RU" sz="1000" dirty="0" smtClean="0"/>
              <a:t>значения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эвакуировано 654 человека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0100" y="3073408"/>
            <a:ext cx="455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эвакуировано 842 человек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подтоплены </a:t>
            </a:r>
            <a:r>
              <a:rPr lang="ru-RU" sz="1000" dirty="0"/>
              <a:t>в целом по области 2,39 тысячи жилых домов и 2,52 тысячи приусадебных </a:t>
            </a:r>
            <a:r>
              <a:rPr lang="ru-RU" sz="1000" dirty="0" smtClean="0"/>
              <a:t>участков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закрыто </a:t>
            </a:r>
            <a:r>
              <a:rPr lang="ru-RU" sz="1000" dirty="0"/>
              <a:t>движение на федеральной трассе Р-255 "Сибирь</a:t>
            </a:r>
            <a:r>
              <a:rPr lang="ru-RU" sz="1000" dirty="0" smtClean="0"/>
              <a:t>"</a:t>
            </a:r>
            <a:endParaRPr lang="ru-RU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1490100" y="4713774"/>
            <a:ext cx="4552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из-за </a:t>
            </a:r>
            <a:r>
              <a:rPr lang="ru-RU" sz="1000" dirty="0"/>
              <a:t>затопления нескольких бензоколонок или частного автотранспорта образовалось нефтяное </a:t>
            </a:r>
            <a:r>
              <a:rPr lang="ru-RU" sz="1000" dirty="0" smtClean="0"/>
              <a:t>пятно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восстановлено </a:t>
            </a:r>
            <a:r>
              <a:rPr lang="ru-RU" sz="1000" dirty="0"/>
              <a:t>электроснабжение на правом берегу р. </a:t>
            </a:r>
            <a:r>
              <a:rPr lang="ru-RU" sz="1000" dirty="0" smtClean="0"/>
              <a:t>Ия</a:t>
            </a:r>
            <a:endParaRPr lang="ru-RU" sz="1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490102" y="3891236"/>
            <a:ext cx="448655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80000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г. Тулун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отключено электричество, не работает водопровод, перекрыта федеральная трасса, разрушено множество домов частного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сектора.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79840" y="5377153"/>
            <a:ext cx="41244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в </a:t>
            </a:r>
            <a:r>
              <a:rPr lang="ru-RU" sz="1000" dirty="0"/>
              <a:t>целом по области з</a:t>
            </a:r>
            <a:r>
              <a:rPr lang="ru-RU" sz="1000" dirty="0" smtClean="0"/>
              <a:t>а медицинской помощью обратилось 1258 чел. (в т.ч. 87 детей)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госпитализировано </a:t>
            </a:r>
            <a:r>
              <a:rPr lang="ru-RU" sz="1000" dirty="0"/>
              <a:t>более 190 человек, из них 38 </a:t>
            </a:r>
            <a:r>
              <a:rPr lang="ru-RU" sz="1000" dirty="0" smtClean="0"/>
              <a:t>детей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э</a:t>
            </a:r>
            <a:r>
              <a:rPr lang="ru-RU" sz="1000" dirty="0" smtClean="0"/>
              <a:t>вакуировано </a:t>
            </a:r>
            <a:r>
              <a:rPr lang="ru-RU" sz="1000" dirty="0"/>
              <a:t>2,6 тыс. человек (в т.ч. 574 ребенка</a:t>
            </a:r>
            <a:r>
              <a:rPr lang="ru-RU" sz="100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14 </a:t>
            </a:r>
            <a:r>
              <a:rPr lang="ru-RU" sz="1000" dirty="0"/>
              <a:t>погибших, 13 пропавших без вести (среди них 1 ребенок</a:t>
            </a:r>
            <a:r>
              <a:rPr lang="ru-RU" sz="1000" dirty="0" smtClean="0"/>
              <a:t>)</a:t>
            </a:r>
            <a:endParaRPr lang="ru-RU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1500358" y="6263707"/>
            <a:ext cx="3860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Специалисты АО “Терра Тех” </a:t>
            </a:r>
            <a:r>
              <a:rPr lang="ru-RU" sz="1000" dirty="0" smtClean="0"/>
              <a:t>продолжают </a:t>
            </a:r>
            <a:r>
              <a:rPr lang="ru-RU" sz="1000" dirty="0"/>
              <a:t>отслеживание ситуации в оперативном режиме.</a:t>
            </a:r>
          </a:p>
          <a:p>
            <a:endParaRPr lang="ru-RU" sz="1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236454" y="1113639"/>
            <a:ext cx="59555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0" dirty="0" smtClean="0">
                <a:solidFill>
                  <a:srgbClr val="000000"/>
                </a:solidFill>
                <a:effectLst/>
              </a:rPr>
              <a:t>Роскосмос взаимодействует с МЧС России по ситуации в Иркутской области, осуществляя оперативную </a:t>
            </a:r>
            <a:r>
              <a:rPr lang="ru-RU" sz="160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информационную</a:t>
            </a:r>
            <a:r>
              <a:rPr lang="ru-RU" sz="1600" i="0" dirty="0" smtClean="0">
                <a:solidFill>
                  <a:srgbClr val="000000"/>
                </a:solidFill>
                <a:effectLst/>
              </a:rPr>
              <a:t> поддержку ведомства с помощью группировки космических аппаратов дистанционного зондирования Земли (ДЗЗ).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44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86607" y="1096336"/>
            <a:ext cx="6374632" cy="5407742"/>
            <a:chOff x="586607" y="1096336"/>
            <a:chExt cx="6374632" cy="5407742"/>
          </a:xfrm>
        </p:grpSpPr>
        <p:pic>
          <p:nvPicPr>
            <p:cNvPr id="15" name="image11.png"/>
            <p:cNvPicPr/>
            <p:nvPr/>
          </p:nvPicPr>
          <p:blipFill rotWithShape="1">
            <a:blip r:embed="rId2"/>
            <a:srcRect l="29989" t="20501" r="15734" b="14389"/>
            <a:stretch/>
          </p:blipFill>
          <p:spPr>
            <a:xfrm>
              <a:off x="586607" y="1096336"/>
              <a:ext cx="6374632" cy="5407742"/>
            </a:xfrm>
            <a:prstGeom prst="rect">
              <a:avLst/>
            </a:prstGeom>
            <a:ln/>
          </p:spPr>
        </p:pic>
        <p:sp>
          <p:nvSpPr>
            <p:cNvPr id="33" name="TextBox 32"/>
            <p:cNvSpPr txBox="1"/>
            <p:nvPr/>
          </p:nvSpPr>
          <p:spPr>
            <a:xfrm>
              <a:off x="586607" y="1271243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>
                  <a:solidFill>
                    <a:schemeClr val="bg1"/>
                  </a:solidFill>
                </a:rPr>
                <a:t>1</a:t>
              </a:r>
              <a:r>
                <a:rPr lang="ru-RU" sz="1200" dirty="0" smtClean="0">
                  <a:solidFill>
                    <a:schemeClr val="bg1"/>
                  </a:solidFill>
                </a:rPr>
                <a:t>9.06.19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857630" y="6127789"/>
            <a:ext cx="1077544" cy="359312"/>
            <a:chOff x="5819943" y="5913774"/>
            <a:chExt cx="1077544" cy="35931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867879" y="5913774"/>
              <a:ext cx="1022002" cy="359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943" y="5962718"/>
              <a:ext cx="1077544" cy="261424"/>
            </a:xfrm>
            <a:prstGeom prst="rect">
              <a:avLst/>
            </a:prstGeom>
          </p:spPr>
        </p:pic>
      </p:grpSp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8281141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паводка на основе анализа космической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съемки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131629"/>
              </p:ext>
            </p:extLst>
          </p:nvPr>
        </p:nvGraphicFramePr>
        <p:xfrm>
          <a:off x="7181849" y="1553420"/>
          <a:ext cx="4781550" cy="2339034"/>
        </p:xfrm>
        <a:graphic>
          <a:graphicData uri="http://schemas.openxmlformats.org/drawingml/2006/table">
            <a:tbl>
              <a:tblPr>
                <a:effectLst/>
                <a:tableStyleId>{D113A9D2-9D6B-4929-AA2D-F23B5EE8CBE7}</a:tableStyleId>
              </a:tblPr>
              <a:tblGrid>
                <a:gridCol w="1777612">
                  <a:extLst>
                    <a:ext uri="{9D8B030D-6E8A-4147-A177-3AD203B41FA5}">
                      <a16:colId xmlns:a16="http://schemas.microsoft.com/office/drawing/2014/main" val="3731569538"/>
                    </a:ext>
                  </a:extLst>
                </a:gridCol>
                <a:gridCol w="1586349">
                  <a:extLst>
                    <a:ext uri="{9D8B030D-6E8A-4147-A177-3AD203B41FA5}">
                      <a16:colId xmlns:a16="http://schemas.microsoft.com/office/drawing/2014/main" val="1330507690"/>
                    </a:ext>
                  </a:extLst>
                </a:gridCol>
                <a:gridCol w="1417589">
                  <a:extLst>
                    <a:ext uri="{9D8B030D-6E8A-4147-A177-3AD203B41FA5}">
                      <a16:colId xmlns:a16="http://schemas.microsoft.com/office/drawing/2014/main" val="4162922098"/>
                    </a:ext>
                  </a:extLst>
                </a:gridCol>
              </a:tblGrid>
              <a:tr h="700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Площадь зеркала воды, км²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Изменение площади затопления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169445"/>
                  </a:ext>
                </a:extLst>
              </a:tr>
              <a:tr h="311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19.06.2019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5,8 - русло реки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456038"/>
                  </a:ext>
                </a:extLst>
              </a:tr>
              <a:tr h="311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29.06.2019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r>
                        <a:rPr lang="en-US" sz="1200" dirty="0" smtClean="0">
                          <a:effectLst/>
                        </a:rPr>
                        <a:t>8</a:t>
                      </a:r>
                      <a:r>
                        <a:rPr lang="ru-RU" sz="1200" dirty="0" smtClean="0">
                          <a:effectLst/>
                        </a:rPr>
                        <a:t>,</a:t>
                      </a:r>
                      <a:r>
                        <a:rPr lang="en-US" sz="12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+ </a:t>
                      </a:r>
                      <a:r>
                        <a:rPr lang="en-US" sz="1200" dirty="0" smtClean="0">
                          <a:effectLst/>
                        </a:rPr>
                        <a:t>13</a:t>
                      </a:r>
                      <a:r>
                        <a:rPr lang="ru-RU" sz="1200" dirty="0" smtClean="0">
                          <a:effectLst/>
                        </a:rPr>
                        <a:t>,</a:t>
                      </a: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802481"/>
                  </a:ext>
                </a:extLst>
              </a:tr>
              <a:tr h="311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30.06.2019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18,7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0,2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726770"/>
                  </a:ext>
                </a:extLst>
              </a:tr>
              <a:tr h="311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01.07.2019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15</a:t>
                      </a:r>
                      <a:r>
                        <a:rPr lang="ru-RU" sz="1200" dirty="0" smtClean="0">
                          <a:effectLst/>
                        </a:rPr>
                        <a:t>,</a:t>
                      </a:r>
                      <a:r>
                        <a:rPr lang="en-US" sz="12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-</a:t>
                      </a:r>
                      <a:r>
                        <a:rPr lang="ru-RU" sz="1200" dirty="0" smtClean="0">
                          <a:effectLst/>
                        </a:rPr>
                        <a:t> 3,7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100848"/>
                  </a:ext>
                </a:extLst>
              </a:tr>
              <a:tr h="311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03.07.2019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11,8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- 3,4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591248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115175" y="1068652"/>
            <a:ext cx="4407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Динамика изменения площади зеркала воды в районе г.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Тулун по космической съемке.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5175" y="3925130"/>
            <a:ext cx="4848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Динамика изменения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затопленной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поверхности по данным космической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съемки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183334728"/>
              </p:ext>
            </p:extLst>
          </p:nvPr>
        </p:nvGraphicFramePr>
        <p:xfrm>
          <a:off x="7181849" y="4394199"/>
          <a:ext cx="4781550" cy="211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4391999" y="1061671"/>
            <a:ext cx="2543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Уровень воды в р. Ия </a:t>
            </a: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датчику в г. Тулун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86800" y="1098000"/>
            <a:ext cx="6374632" cy="5417574"/>
            <a:chOff x="586800" y="1098000"/>
            <a:chExt cx="6374632" cy="541757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86800" y="1098000"/>
              <a:ext cx="6374632" cy="5417574"/>
              <a:chOff x="1988754" y="2620336"/>
              <a:chExt cx="6374632" cy="5417574"/>
            </a:xfrm>
          </p:grpSpPr>
          <p:pic>
            <p:nvPicPr>
              <p:cNvPr id="16" name="image14.png"/>
              <p:cNvPicPr/>
              <p:nvPr/>
            </p:nvPicPr>
            <p:blipFill rotWithShape="1">
              <a:blip r:embed="rId5"/>
              <a:srcRect l="30046" t="20601" r="15638" b="14088"/>
              <a:stretch/>
            </p:blipFill>
            <p:spPr>
              <a:xfrm>
                <a:off x="1992082" y="2620336"/>
                <a:ext cx="6371304" cy="5417574"/>
              </a:xfrm>
              <a:prstGeom prst="rect">
                <a:avLst/>
              </a:prstGeom>
              <a:ln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988754" y="2784994"/>
                <a:ext cx="1080268" cy="276999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180000"/>
                <a:r>
                  <a:rPr lang="ru-RU" sz="1200" dirty="0" smtClean="0">
                    <a:solidFill>
                      <a:schemeClr val="bg1"/>
                    </a:solidFill>
                  </a:rPr>
                  <a:t>2</a:t>
                </a:r>
                <a:r>
                  <a:rPr lang="ru-RU" sz="1200" dirty="0" smtClean="0">
                    <a:solidFill>
                      <a:schemeClr val="bg1"/>
                    </a:solidFill>
                  </a:rPr>
                  <a:t>9.06.19</a:t>
                </a:r>
                <a:endParaRPr lang="ru-RU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5857200" y="6127200"/>
              <a:ext cx="1022002" cy="359312"/>
              <a:chOff x="5867878" y="5241389"/>
              <a:chExt cx="1022002" cy="359312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5867878" y="5241389"/>
                <a:ext cx="1022002" cy="359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BBF20D3D-F0C8-49A5-B055-469E3FF9B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9753" y="5294443"/>
                <a:ext cx="506249" cy="247222"/>
              </a:xfrm>
              <a:prstGeom prst="rect">
                <a:avLst/>
              </a:prstGeom>
            </p:spPr>
          </p:pic>
        </p:grpSp>
      </p:grp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636653912"/>
              </p:ext>
            </p:extLst>
          </p:nvPr>
        </p:nvGraphicFramePr>
        <p:xfrm>
          <a:off x="4392000" y="1116000"/>
          <a:ext cx="2543175" cy="212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586607" y="5600701"/>
            <a:ext cx="2804293" cy="5872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847723" y="5541665"/>
            <a:ext cx="2714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административные границы г.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Тулун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границы водных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объектов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47697" y="5762625"/>
            <a:ext cx="2095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647697" y="6029325"/>
            <a:ext cx="209551" cy="0"/>
          </a:xfrm>
          <a:prstGeom prst="line">
            <a:avLst/>
          </a:prstGeom>
          <a:ln w="28575">
            <a:solidFill>
              <a:srgbClr val="035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53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965052" y="988105"/>
            <a:ext cx="7741253" cy="5428789"/>
            <a:chOff x="3965052" y="988105"/>
            <a:chExt cx="7741253" cy="5428789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3965052" y="988105"/>
              <a:ext cx="7670617" cy="5428789"/>
              <a:chOff x="3965052" y="988105"/>
              <a:chExt cx="7670617" cy="5428789"/>
            </a:xfrm>
          </p:grpSpPr>
          <p:pic>
            <p:nvPicPr>
              <p:cNvPr id="18" name="image16.jpg"/>
              <p:cNvPicPr/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3965052" y="988105"/>
                <a:ext cx="7670617" cy="5428789"/>
              </a:xfrm>
              <a:prstGeom prst="rect">
                <a:avLst/>
              </a:prstGeom>
              <a:ln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965052" y="1186708"/>
                <a:ext cx="1080268" cy="276999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180000"/>
                <a:r>
                  <a:rPr lang="ru-RU" sz="1200" dirty="0">
                    <a:solidFill>
                      <a:schemeClr val="bg1"/>
                    </a:solidFill>
                  </a:rPr>
                  <a:t>1</a:t>
                </a:r>
                <a:r>
                  <a:rPr lang="ru-RU" sz="1200" dirty="0" smtClean="0">
                    <a:solidFill>
                      <a:schemeClr val="bg1"/>
                    </a:solidFill>
                  </a:rPr>
                  <a:t>9.06.19</a:t>
                </a:r>
                <a:endParaRPr lang="ru-RU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10481154" y="5823003"/>
              <a:ext cx="1225151" cy="387356"/>
              <a:chOff x="2874061" y="3455593"/>
              <a:chExt cx="1225151" cy="387356"/>
            </a:xfrm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2927233" y="3455593"/>
                <a:ext cx="1171979" cy="387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4061" y="3505933"/>
                <a:ext cx="1216677" cy="295179"/>
              </a:xfrm>
              <a:prstGeom prst="rect">
                <a:avLst/>
              </a:prstGeom>
            </p:spPr>
          </p:pic>
        </p:grpSp>
      </p:grpSp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8281141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паводка на основе анализа космической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съемки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61972" y="5821070"/>
            <a:ext cx="2914653" cy="646331"/>
            <a:chOff x="4219572" y="5951240"/>
            <a:chExt cx="2914653" cy="64633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419598" y="5951240"/>
              <a:ext cx="27146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административные границы г. </a:t>
              </a: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Тулун </a:t>
              </a:r>
              <a:r>
                <a:rPr lang="ru-RU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границы водных </a:t>
              </a:r>
              <a:r>
                <a:rPr lang="ru-RU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объектов</a:t>
              </a:r>
              <a:endPara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219572" y="6172200"/>
              <a:ext cx="20955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4219572" y="6438900"/>
              <a:ext cx="209551" cy="0"/>
            </a:xfrm>
            <a:prstGeom prst="line">
              <a:avLst/>
            </a:prstGeom>
            <a:ln w="28575">
              <a:solidFill>
                <a:srgbClr val="035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3963600" y="990000"/>
            <a:ext cx="7670617" cy="5428789"/>
            <a:chOff x="3963600" y="990000"/>
            <a:chExt cx="7670617" cy="5428789"/>
          </a:xfrm>
        </p:grpSpPr>
        <p:pic>
          <p:nvPicPr>
            <p:cNvPr id="19" name="image17.jpg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963600" y="990000"/>
              <a:ext cx="7670617" cy="5428789"/>
            </a:xfrm>
            <a:prstGeom prst="rect">
              <a:avLst/>
            </a:prstGeom>
            <a:ln/>
          </p:spPr>
        </p:pic>
        <p:sp>
          <p:nvSpPr>
            <p:cNvPr id="5" name="TextBox 4"/>
            <p:cNvSpPr txBox="1"/>
            <p:nvPr/>
          </p:nvSpPr>
          <p:spPr>
            <a:xfrm>
              <a:off x="3963600" y="1188000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>
                  <a:solidFill>
                    <a:schemeClr val="bg1"/>
                  </a:solidFill>
                </a:rPr>
                <a:t>2</a:t>
              </a:r>
              <a:r>
                <a:rPr lang="ru-RU" sz="1200" dirty="0" smtClean="0">
                  <a:solidFill>
                    <a:schemeClr val="bg1"/>
                  </a:solidFill>
                </a:rPr>
                <a:t>9.06.19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963600" y="990000"/>
            <a:ext cx="7670617" cy="5428789"/>
            <a:chOff x="3963600" y="990000"/>
            <a:chExt cx="7670617" cy="5428789"/>
          </a:xfrm>
        </p:grpSpPr>
        <p:pic>
          <p:nvPicPr>
            <p:cNvPr id="20" name="image18.jpg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963600" y="990000"/>
              <a:ext cx="7670617" cy="5428789"/>
            </a:xfrm>
            <a:prstGeom prst="rect">
              <a:avLst/>
            </a:prstGeom>
            <a:ln/>
          </p:spPr>
        </p:pic>
        <p:sp>
          <p:nvSpPr>
            <p:cNvPr id="7" name="TextBox 6"/>
            <p:cNvSpPr txBox="1"/>
            <p:nvPr/>
          </p:nvSpPr>
          <p:spPr>
            <a:xfrm>
              <a:off x="3963600" y="1188000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 smtClean="0">
                  <a:solidFill>
                    <a:schemeClr val="bg1"/>
                  </a:solidFill>
                </a:rPr>
                <a:t>30.06.19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963600" y="990000"/>
            <a:ext cx="7670617" cy="5428789"/>
            <a:chOff x="3963600" y="990000"/>
            <a:chExt cx="7670617" cy="5428789"/>
          </a:xfrm>
        </p:grpSpPr>
        <p:pic>
          <p:nvPicPr>
            <p:cNvPr id="21" name="image25.jpg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963600" y="990000"/>
              <a:ext cx="7670617" cy="5428789"/>
            </a:xfrm>
            <a:prstGeom prst="rect">
              <a:avLst/>
            </a:prstGeom>
            <a:ln/>
          </p:spPr>
        </p:pic>
        <p:sp>
          <p:nvSpPr>
            <p:cNvPr id="9" name="TextBox 8"/>
            <p:cNvSpPr txBox="1"/>
            <p:nvPr/>
          </p:nvSpPr>
          <p:spPr>
            <a:xfrm>
              <a:off x="3963600" y="1188000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 smtClean="0">
                  <a:solidFill>
                    <a:schemeClr val="bg1"/>
                  </a:solidFill>
                </a:rPr>
                <a:t>01.07.19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963600" y="990000"/>
            <a:ext cx="7670617" cy="5428789"/>
            <a:chOff x="3963600" y="990000"/>
            <a:chExt cx="7670617" cy="5428789"/>
          </a:xfrm>
        </p:grpSpPr>
        <p:pic>
          <p:nvPicPr>
            <p:cNvPr id="22" name="image28.jpg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963600" y="990000"/>
              <a:ext cx="7670617" cy="5428789"/>
            </a:xfrm>
            <a:prstGeom prst="rect">
              <a:avLst/>
            </a:prstGeom>
            <a:ln/>
          </p:spPr>
        </p:pic>
        <p:sp>
          <p:nvSpPr>
            <p:cNvPr id="30" name="TextBox 29"/>
            <p:cNvSpPr txBox="1"/>
            <p:nvPr/>
          </p:nvSpPr>
          <p:spPr>
            <a:xfrm>
              <a:off x="3963600" y="1188000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 smtClean="0">
                  <a:solidFill>
                    <a:schemeClr val="bg1"/>
                  </a:solidFill>
                </a:rPr>
                <a:t>03.07.19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0553243" y="5821070"/>
            <a:ext cx="1080974" cy="391223"/>
            <a:chOff x="5857200" y="6127199"/>
            <a:chExt cx="1080974" cy="39122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5857200" y="6127199"/>
              <a:ext cx="1080974" cy="391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BF20D3D-F0C8-49A5-B055-469E3FF9B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5171" y="6213971"/>
              <a:ext cx="506249" cy="247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8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8281141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паводка на основе анализа космической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съемки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5" name="image10.png"/>
          <p:cNvPicPr/>
          <p:nvPr/>
        </p:nvPicPr>
        <p:blipFill>
          <a:blip r:embed="rId2"/>
          <a:srcRect t="1049" b="1049"/>
          <a:stretch>
            <a:fillRect/>
          </a:stretch>
        </p:blipFill>
        <p:spPr>
          <a:xfrm>
            <a:off x="554789" y="1436030"/>
            <a:ext cx="3605814" cy="2496031"/>
          </a:xfrm>
          <a:prstGeom prst="rect">
            <a:avLst/>
          </a:prstGeom>
          <a:ln/>
        </p:spPr>
      </p:pic>
      <p:pic>
        <p:nvPicPr>
          <p:cNvPr id="6" name="image16.png"/>
          <p:cNvPicPr/>
          <p:nvPr/>
        </p:nvPicPr>
        <p:blipFill>
          <a:blip r:embed="rId3"/>
          <a:srcRect t="4107" b="4107"/>
          <a:stretch>
            <a:fillRect/>
          </a:stretch>
        </p:blipFill>
        <p:spPr>
          <a:xfrm>
            <a:off x="554789" y="4052771"/>
            <a:ext cx="3605814" cy="2340060"/>
          </a:xfrm>
          <a:prstGeom prst="rect">
            <a:avLst/>
          </a:prstGeom>
          <a:ln/>
        </p:spPr>
      </p:pic>
      <p:sp>
        <p:nvSpPr>
          <p:cNvPr id="9" name="Прямоугольник 8"/>
          <p:cNvSpPr/>
          <p:nvPr/>
        </p:nvSpPr>
        <p:spPr>
          <a:xfrm>
            <a:off x="2643717" y="4124527"/>
            <a:ext cx="1235413" cy="87549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 стрелкой 10"/>
          <p:cNvCxnSpPr>
            <a:stCxn id="9" idx="3"/>
          </p:cNvCxnSpPr>
          <p:nvPr/>
        </p:nvCxnSpPr>
        <p:spPr>
          <a:xfrm flipV="1">
            <a:off x="3879130" y="4551843"/>
            <a:ext cx="3472775" cy="10429"/>
          </a:xfrm>
          <a:prstGeom prst="straightConnector1">
            <a:avLst/>
          </a:prstGeom>
          <a:ln w="15875">
            <a:gradFill>
              <a:gsLst>
                <a:gs pos="0">
                  <a:schemeClr val="accent4"/>
                </a:gs>
                <a:gs pos="100000">
                  <a:srgbClr val="FF000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4789" y="1567731"/>
            <a:ext cx="1080268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ru-RU" sz="1200" dirty="0">
                <a:solidFill>
                  <a:schemeClr val="bg1"/>
                </a:solidFill>
              </a:rPr>
              <a:t>1</a:t>
            </a:r>
            <a:r>
              <a:rPr lang="ru-RU" sz="1200" dirty="0" smtClean="0">
                <a:solidFill>
                  <a:schemeClr val="bg1"/>
                </a:solidFill>
              </a:rPr>
              <a:t>9.06.19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789" y="4173166"/>
            <a:ext cx="1080268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ru-RU" sz="1200" dirty="0" smtClean="0">
                <a:solidFill>
                  <a:schemeClr val="bg1"/>
                </a:solidFill>
              </a:rPr>
              <a:t>01.07.19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3116" y="976366"/>
            <a:ext cx="2964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Полное затопление территории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351905" y="3375497"/>
            <a:ext cx="4552545" cy="3017334"/>
            <a:chOff x="7490297" y="3472774"/>
            <a:chExt cx="4552545" cy="3017334"/>
          </a:xfrm>
        </p:grpSpPr>
        <p:pic>
          <p:nvPicPr>
            <p:cNvPr id="8" name="image15.png"/>
            <p:cNvPicPr/>
            <p:nvPr/>
          </p:nvPicPr>
          <p:blipFill rotWithShape="1">
            <a:blip r:embed="rId4"/>
            <a:srcRect l="7184" t="7433" r="42552" b="45437"/>
            <a:stretch/>
          </p:blipFill>
          <p:spPr>
            <a:xfrm>
              <a:off x="7490297" y="3472774"/>
              <a:ext cx="4552545" cy="3017334"/>
            </a:xfrm>
            <a:prstGeom prst="rect">
              <a:avLst/>
            </a:prstGeom>
            <a:ln/>
          </p:spPr>
        </p:pic>
        <p:sp>
          <p:nvSpPr>
            <p:cNvPr id="4" name="Прямоугольник 3"/>
            <p:cNvSpPr/>
            <p:nvPr/>
          </p:nvSpPr>
          <p:spPr>
            <a:xfrm>
              <a:off x="10778248" y="3531143"/>
              <a:ext cx="972766" cy="585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778247" y="3516726"/>
              <a:ext cx="97276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a typeface="Times New Roman" panose="02020603050405020304" pitchFamily="18" charset="0"/>
                </a:rPr>
                <a:t>Постройки, унесенные течением</a:t>
              </a:r>
              <a:endPara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4462790" y="1436030"/>
            <a:ext cx="7729210" cy="187743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108000">
              <a:spcAft>
                <a:spcPts val="0"/>
              </a:spcAft>
            </a:pP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На 29.06.19:</a:t>
            </a:r>
          </a:p>
          <a:p>
            <a:pPr marL="108000"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УЩЕРБ ДЛЯ ДОРОГ </a:t>
            </a: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регионального </a:t>
            </a: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</a:rPr>
              <a:t>значения оценивается в </a:t>
            </a:r>
            <a:r>
              <a:rPr lang="ru-RU" sz="1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800 МЛН РУБЛЕЙ</a:t>
            </a: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</a:p>
          <a:p>
            <a:pPr marL="108000">
              <a:spcAft>
                <a:spcPts val="0"/>
              </a:spcAft>
            </a:pPr>
            <a:endParaRPr lang="ru-RU" sz="14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108000">
              <a:spcAft>
                <a:spcPts val="0"/>
              </a:spcAft>
            </a:pP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Предварительный </a:t>
            </a:r>
            <a:r>
              <a:rPr lang="ru-RU" sz="1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УЩЕРБ</a:t>
            </a: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СЕЛЬСКОМУ ХОЗЯЙСТВУ </a:t>
            </a: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составил </a:t>
            </a:r>
            <a:r>
              <a:rPr lang="ru-RU" sz="1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300 МЛН РУБЛЕЙ</a:t>
            </a: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</a:p>
          <a:p>
            <a:pPr marL="565200" lvl="2"/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Больше </a:t>
            </a: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</a:rPr>
              <a:t>всего пострадали зерновые культуры (подтоплены 3655 га посевов, 25 га картофеля, от воды пострадали хранящиеся на складах 767 тонн зерна</a:t>
            </a: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), погибли </a:t>
            </a: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</a:rPr>
              <a:t>десятки лошадей и свиней, судьба сотен голов крупного рогатого скота неизвестна</a:t>
            </a:r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</a:p>
          <a:p>
            <a:pPr marL="565200" lvl="2"/>
            <a:r>
              <a:rPr lang="ru-RU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2935452" y="3424233"/>
            <a:ext cx="1225151" cy="387356"/>
            <a:chOff x="2874061" y="3455593"/>
            <a:chExt cx="1225151" cy="38735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927233" y="3455593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061" y="3505933"/>
              <a:ext cx="1216677" cy="295179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083187" y="5920264"/>
            <a:ext cx="1080974" cy="391223"/>
            <a:chOff x="5857200" y="6127199"/>
            <a:chExt cx="1080974" cy="391223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5857200" y="6127199"/>
              <a:ext cx="1080974" cy="391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BF20D3D-F0C8-49A5-B055-469E3FF9B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5171" y="6213971"/>
              <a:ext cx="506249" cy="247222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823476" y="5920263"/>
            <a:ext cx="1080974" cy="391223"/>
            <a:chOff x="5857200" y="6127199"/>
            <a:chExt cx="1080974" cy="391223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5857200" y="6127199"/>
              <a:ext cx="1080974" cy="391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BF20D3D-F0C8-49A5-B055-469E3FF9B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5171" y="6213971"/>
              <a:ext cx="506249" cy="247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30.png"/>
          <p:cNvPicPr/>
          <p:nvPr/>
        </p:nvPicPr>
        <p:blipFill>
          <a:blip r:embed="rId2"/>
          <a:srcRect l="130" r="130"/>
          <a:stretch>
            <a:fillRect/>
          </a:stretch>
        </p:blipFill>
        <p:spPr>
          <a:xfrm>
            <a:off x="554788" y="4077494"/>
            <a:ext cx="3554875" cy="2520037"/>
          </a:xfrm>
          <a:prstGeom prst="rect">
            <a:avLst/>
          </a:prstGeom>
          <a:ln/>
        </p:spPr>
      </p:pic>
      <p:pic>
        <p:nvPicPr>
          <p:cNvPr id="18" name="image31.png"/>
          <p:cNvPicPr/>
          <p:nvPr/>
        </p:nvPicPr>
        <p:blipFill>
          <a:blip r:embed="rId3"/>
          <a:srcRect l="207" r="207"/>
          <a:stretch>
            <a:fillRect/>
          </a:stretch>
        </p:blipFill>
        <p:spPr>
          <a:xfrm>
            <a:off x="554788" y="1455234"/>
            <a:ext cx="3548779" cy="2520037"/>
          </a:xfrm>
          <a:prstGeom prst="rect">
            <a:avLst/>
          </a:prstGeom>
          <a:ln/>
        </p:spPr>
      </p:pic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8281141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паводка на основе анализа космической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съемки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6333" y="5178174"/>
            <a:ext cx="1119883" cy="119180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4789" y="1567731"/>
            <a:ext cx="1080268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en-US" sz="1200" dirty="0" smtClean="0">
                <a:solidFill>
                  <a:schemeClr val="bg1"/>
                </a:solidFill>
              </a:rPr>
              <a:t>08</a:t>
            </a:r>
            <a:r>
              <a:rPr lang="ru-RU" sz="1200" dirty="0" smtClean="0">
                <a:solidFill>
                  <a:schemeClr val="bg1"/>
                </a:solidFill>
              </a:rPr>
              <a:t>.0</a:t>
            </a:r>
            <a:r>
              <a:rPr lang="en-US" sz="1200" dirty="0" smtClean="0">
                <a:solidFill>
                  <a:schemeClr val="bg1"/>
                </a:solidFill>
              </a:rPr>
              <a:t>8</a:t>
            </a:r>
            <a:r>
              <a:rPr lang="ru-RU" sz="1200" dirty="0" smtClean="0">
                <a:solidFill>
                  <a:schemeClr val="bg1"/>
                </a:solidFill>
              </a:rPr>
              <a:t>.1</a:t>
            </a:r>
            <a:r>
              <a:rPr lang="en-US" sz="1200" dirty="0" smtClean="0">
                <a:solidFill>
                  <a:schemeClr val="bg1"/>
                </a:solidFill>
              </a:rPr>
              <a:t>7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789" y="4173166"/>
            <a:ext cx="1080268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ru-RU" sz="1200" dirty="0" smtClean="0">
                <a:solidFill>
                  <a:schemeClr val="bg1"/>
                </a:solidFill>
              </a:rPr>
              <a:t>01.07.19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0" name="image5.png"/>
          <p:cNvPicPr/>
          <p:nvPr/>
        </p:nvPicPr>
        <p:blipFill>
          <a:blip r:embed="rId4"/>
          <a:srcRect l="6631" t="3264" b="4134"/>
          <a:stretch>
            <a:fillRect/>
          </a:stretch>
        </p:blipFill>
        <p:spPr>
          <a:xfrm>
            <a:off x="4963008" y="1455233"/>
            <a:ext cx="6150856" cy="5142297"/>
          </a:xfrm>
          <a:prstGeom prst="rect">
            <a:avLst/>
          </a:prstGeom>
          <a:ln/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2877298" y="5583424"/>
            <a:ext cx="2085710" cy="6265"/>
          </a:xfrm>
          <a:prstGeom prst="straightConnector1">
            <a:avLst/>
          </a:prstGeom>
          <a:ln w="15875">
            <a:gradFill>
              <a:gsLst>
                <a:gs pos="0">
                  <a:schemeClr val="accent4"/>
                </a:gs>
                <a:gs pos="100000">
                  <a:srgbClr val="FF000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558373" y="1656986"/>
            <a:ext cx="2555491" cy="37548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Затор под пролетом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моста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3116" y="1040169"/>
            <a:ext cx="4779706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Мост трассы  Р-255 "Сибирь" до и после наводнения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9941885" y="6063916"/>
            <a:ext cx="1171979" cy="387356"/>
            <a:chOff x="10479505" y="6063916"/>
            <a:chExt cx="1171979" cy="387356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0479505" y="6063916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CB2D477-5C48-41C4-9A2A-9835B18C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577" y="6109433"/>
              <a:ext cx="793833" cy="26054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978418" y="6063916"/>
            <a:ext cx="1171979" cy="387356"/>
            <a:chOff x="10479505" y="6063916"/>
            <a:chExt cx="1171979" cy="387356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0479505" y="6063916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CB2D477-5C48-41C4-9A2A-9835B18C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577" y="6109433"/>
              <a:ext cx="793833" cy="260545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2882202" y="3445349"/>
            <a:ext cx="1225151" cy="387356"/>
            <a:chOff x="2874061" y="3455593"/>
            <a:chExt cx="1225151" cy="38735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2927233" y="3455593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061" y="3505933"/>
              <a:ext cx="1216677" cy="295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2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:\suggestions\Tulun\картинки\скоплениеDG_010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4" t="25275" r="24029" b="15865"/>
          <a:stretch/>
        </p:blipFill>
        <p:spPr bwMode="auto">
          <a:xfrm>
            <a:off x="6145616" y="1350283"/>
            <a:ext cx="5644665" cy="471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G:\suggestions\Tulun\картинки\скоплениеplanet300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7" t="29084" r="27989" b="15505"/>
          <a:stretch/>
        </p:blipFill>
        <p:spPr bwMode="auto">
          <a:xfrm>
            <a:off x="552827" y="1350283"/>
            <a:ext cx="5462687" cy="4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8281141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паводка на основе анализа космической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съемки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2827" y="1581630"/>
            <a:ext cx="1080268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ru-RU" sz="1200" dirty="0" smtClean="0">
                <a:solidFill>
                  <a:schemeClr val="bg1"/>
                </a:solidFill>
              </a:rPr>
              <a:t>30.06.19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3116" y="837674"/>
            <a:ext cx="7907486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Изменения скоплений уплывших домов, остановленных мостом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трассы  Р-255 "Сибирь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"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45616" y="1581629"/>
            <a:ext cx="1080268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en-US" sz="1200" dirty="0" smtClean="0">
                <a:solidFill>
                  <a:schemeClr val="bg1"/>
                </a:solidFill>
              </a:rPr>
              <a:t>01.07.2019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60140" y="1581629"/>
            <a:ext cx="1864463" cy="6586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копления уплывших домов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 rot="5400000">
            <a:off x="3571073" y="2353739"/>
            <a:ext cx="1450710" cy="1252603"/>
          </a:xfrm>
          <a:prstGeom prst="bentConnector3">
            <a:avLst>
              <a:gd name="adj1" fmla="val 100080"/>
            </a:avLst>
          </a:prstGeom>
          <a:ln w="25400">
            <a:gradFill>
              <a:gsLst>
                <a:gs pos="0">
                  <a:srgbClr val="FFC000"/>
                </a:gs>
                <a:gs pos="100000">
                  <a:srgbClr val="FF0000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327759" y="2430049"/>
            <a:ext cx="2342367" cy="2655518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054241" y="2589725"/>
            <a:ext cx="2342367" cy="2655518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677117" y="1581629"/>
            <a:ext cx="1864463" cy="6586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копления уплывших домов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cxnSp>
        <p:nvCxnSpPr>
          <p:cNvPr id="22" name="Соединительная линия уступом 21"/>
          <p:cNvCxnSpPr/>
          <p:nvPr/>
        </p:nvCxnSpPr>
        <p:spPr>
          <a:xfrm rot="5400000">
            <a:off x="9288050" y="2353739"/>
            <a:ext cx="1450710" cy="1252603"/>
          </a:xfrm>
          <a:prstGeom prst="bentConnector3">
            <a:avLst>
              <a:gd name="adj1" fmla="val 100080"/>
            </a:avLst>
          </a:prstGeom>
          <a:ln w="25400">
            <a:gradFill>
              <a:gsLst>
                <a:gs pos="0">
                  <a:srgbClr val="FFC000"/>
                </a:gs>
                <a:gs pos="100000">
                  <a:srgbClr val="FF0000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10615422" y="5596986"/>
            <a:ext cx="1171979" cy="387356"/>
            <a:chOff x="10479505" y="6063916"/>
            <a:chExt cx="1171979" cy="387356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0479505" y="6063916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CB2D477-5C48-41C4-9A2A-9835B18C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577" y="6109433"/>
              <a:ext cx="793833" cy="260545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4934540" y="5593118"/>
            <a:ext cx="1080974" cy="391223"/>
            <a:chOff x="5857200" y="6127199"/>
            <a:chExt cx="1080974" cy="39122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5857200" y="6127199"/>
              <a:ext cx="1080974" cy="391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BF20D3D-F0C8-49A5-B055-469E3FF9B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5171" y="6213971"/>
              <a:ext cx="506249" cy="247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0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11.png"/>
          <p:cNvPicPr/>
          <p:nvPr/>
        </p:nvPicPr>
        <p:blipFill rotWithShape="1">
          <a:blip r:embed="rId2"/>
          <a:srcRect l="6274" t="10647" r="16260" b="7083"/>
          <a:stretch/>
        </p:blipFill>
        <p:spPr>
          <a:xfrm>
            <a:off x="4962418" y="1448656"/>
            <a:ext cx="6689066" cy="5148874"/>
          </a:xfrm>
          <a:prstGeom prst="rect">
            <a:avLst/>
          </a:prstGeom>
          <a:ln/>
        </p:spPr>
      </p:pic>
      <p:pic>
        <p:nvPicPr>
          <p:cNvPr id="16" name="image15.png"/>
          <p:cNvPicPr/>
          <p:nvPr/>
        </p:nvPicPr>
        <p:blipFill>
          <a:blip r:embed="rId3"/>
          <a:srcRect l="130" r="130"/>
          <a:stretch>
            <a:fillRect/>
          </a:stretch>
        </p:blipFill>
        <p:spPr>
          <a:xfrm>
            <a:off x="554787" y="4082023"/>
            <a:ext cx="3548485" cy="2515507"/>
          </a:xfrm>
          <a:prstGeom prst="rect">
            <a:avLst/>
          </a:prstGeom>
          <a:ln/>
        </p:spPr>
      </p:pic>
      <p:pic>
        <p:nvPicPr>
          <p:cNvPr id="15" name="image9.png"/>
          <p:cNvPicPr/>
          <p:nvPr/>
        </p:nvPicPr>
        <p:blipFill>
          <a:blip r:embed="rId4"/>
          <a:srcRect l="207" r="207"/>
          <a:stretch>
            <a:fillRect/>
          </a:stretch>
        </p:blipFill>
        <p:spPr>
          <a:xfrm>
            <a:off x="554787" y="1455233"/>
            <a:ext cx="3532202" cy="2508265"/>
          </a:xfrm>
          <a:prstGeom prst="rect">
            <a:avLst/>
          </a:prstGeom>
          <a:ln/>
        </p:spPr>
      </p:pic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8281141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Мониторинг паводка на основе анализа космической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съемки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04818" y="4568690"/>
            <a:ext cx="2219217" cy="180128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4789" y="1567731"/>
            <a:ext cx="1080268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en-US" sz="1200" dirty="0" smtClean="0">
                <a:solidFill>
                  <a:schemeClr val="bg1"/>
                </a:solidFill>
              </a:rPr>
              <a:t>08</a:t>
            </a:r>
            <a:r>
              <a:rPr lang="ru-RU" sz="1200" dirty="0" smtClean="0">
                <a:solidFill>
                  <a:schemeClr val="bg1"/>
                </a:solidFill>
              </a:rPr>
              <a:t>.0</a:t>
            </a:r>
            <a:r>
              <a:rPr lang="en-US" sz="1200" dirty="0" smtClean="0">
                <a:solidFill>
                  <a:schemeClr val="bg1"/>
                </a:solidFill>
              </a:rPr>
              <a:t>8</a:t>
            </a:r>
            <a:r>
              <a:rPr lang="ru-RU" sz="1200" dirty="0" smtClean="0">
                <a:solidFill>
                  <a:schemeClr val="bg1"/>
                </a:solidFill>
              </a:rPr>
              <a:t>.1</a:t>
            </a:r>
            <a:r>
              <a:rPr lang="en-US" sz="1200" dirty="0" smtClean="0">
                <a:solidFill>
                  <a:schemeClr val="bg1"/>
                </a:solidFill>
              </a:rPr>
              <a:t>7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789" y="4173166"/>
            <a:ext cx="1080268" cy="27699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80000"/>
            <a:r>
              <a:rPr lang="ru-RU" sz="1200" dirty="0" smtClean="0">
                <a:solidFill>
                  <a:schemeClr val="bg1"/>
                </a:solidFill>
              </a:rPr>
              <a:t>01.07.19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524035" y="5583424"/>
            <a:ext cx="1438973" cy="1"/>
          </a:xfrm>
          <a:prstGeom prst="straightConnector1">
            <a:avLst/>
          </a:prstGeom>
          <a:ln w="15875">
            <a:gradFill>
              <a:gsLst>
                <a:gs pos="0">
                  <a:schemeClr val="accent4"/>
                </a:gs>
                <a:gs pos="100000">
                  <a:srgbClr val="FF0000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73116" y="904694"/>
            <a:ext cx="3763979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Ул. Профсоюзная до и после наводнения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479505" y="6063916"/>
            <a:ext cx="1171979" cy="387356"/>
            <a:chOff x="10479505" y="6063916"/>
            <a:chExt cx="1171979" cy="38735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0479505" y="6063916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CB2D477-5C48-41C4-9A2A-9835B18C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577" y="6109433"/>
              <a:ext cx="793833" cy="260545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2927235" y="6063916"/>
            <a:ext cx="1171979" cy="387356"/>
            <a:chOff x="10479505" y="6063916"/>
            <a:chExt cx="1171979" cy="38735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0479505" y="6063916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CB2D477-5C48-41C4-9A2A-9835B18C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577" y="6109433"/>
              <a:ext cx="793833" cy="260545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2874061" y="3455593"/>
            <a:ext cx="1225151" cy="387356"/>
            <a:chOff x="2874061" y="3455593"/>
            <a:chExt cx="1225151" cy="387356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2927233" y="3455593"/>
              <a:ext cx="1171979" cy="387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061" y="3505933"/>
              <a:ext cx="1216677" cy="295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9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572400" y="1263600"/>
            <a:ext cx="6975949" cy="4937146"/>
            <a:chOff x="2384362" y="1262517"/>
            <a:chExt cx="6975949" cy="4937146"/>
          </a:xfrm>
        </p:grpSpPr>
        <p:pic>
          <p:nvPicPr>
            <p:cNvPr id="51" name="image12.jpg"/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384362" y="1262517"/>
              <a:ext cx="6975949" cy="4937146"/>
            </a:xfrm>
            <a:prstGeom prst="rect">
              <a:avLst/>
            </a:prstGeom>
            <a:ln/>
          </p:spPr>
        </p:pic>
        <p:sp>
          <p:nvSpPr>
            <p:cNvPr id="49" name="TextBox 48"/>
            <p:cNvSpPr txBox="1"/>
            <p:nvPr/>
          </p:nvSpPr>
          <p:spPr>
            <a:xfrm>
              <a:off x="2384362" y="1349633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 smtClean="0">
                  <a:solidFill>
                    <a:schemeClr val="bg1"/>
                  </a:solidFill>
                </a:rPr>
                <a:t>29.06.19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72400" y="1263600"/>
            <a:ext cx="6985444" cy="4941021"/>
            <a:chOff x="2995823" y="1258641"/>
            <a:chExt cx="6985444" cy="4941021"/>
          </a:xfrm>
        </p:grpSpPr>
        <p:pic>
          <p:nvPicPr>
            <p:cNvPr id="50" name="image7.jpg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99842" y="1258641"/>
              <a:ext cx="6981425" cy="4941021"/>
            </a:xfrm>
            <a:prstGeom prst="rect">
              <a:avLst/>
            </a:prstGeom>
            <a:ln/>
          </p:spPr>
        </p:pic>
        <p:sp>
          <p:nvSpPr>
            <p:cNvPr id="48" name="TextBox 47"/>
            <p:cNvSpPr txBox="1"/>
            <p:nvPr/>
          </p:nvSpPr>
          <p:spPr>
            <a:xfrm>
              <a:off x="2995823" y="1349633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 smtClean="0">
                  <a:solidFill>
                    <a:schemeClr val="bg1"/>
                  </a:solidFill>
                </a:rPr>
                <a:t>30.06.19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Текст 3">
            <a:extLst>
              <a:ext uri="{FF2B5EF4-FFF2-40B4-BE49-F238E27FC236}">
                <a16:creationId xmlns:a16="http://schemas.microsoft.com/office/drawing/2014/main" id="{E2D3A4C2-7FD9-BB49-81B8-E7105BAB443A}"/>
              </a:ext>
            </a:extLst>
          </p:cNvPr>
          <p:cNvSpPr txBox="1">
            <a:spLocks/>
          </p:cNvSpPr>
          <p:nvPr/>
        </p:nvSpPr>
        <p:spPr>
          <a:xfrm>
            <a:off x="473116" y="172826"/>
            <a:ext cx="2245002" cy="437315"/>
          </a:xfrm>
          <a:prstGeom prst="rect">
            <a:avLst/>
          </a:prstGeom>
        </p:spPr>
        <p:txBody>
          <a:bodyPr vert="horz" wrap="none" lIns="103900" tIns="51951" rIns="103900" bIns="51951" rtl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2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Оценка ущерба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3116" y="796064"/>
            <a:ext cx="4195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Картосхема затопления строений г. Тулун.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476312480"/>
              </p:ext>
            </p:extLst>
          </p:nvPr>
        </p:nvGraphicFramePr>
        <p:xfrm>
          <a:off x="7777779" y="3646843"/>
          <a:ext cx="4279233" cy="2552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7777779" y="1258642"/>
            <a:ext cx="332680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Динамика затопления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строений г. Тулуна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704379"/>
              </p:ext>
            </p:extLst>
          </p:nvPr>
        </p:nvGraphicFramePr>
        <p:xfrm>
          <a:off x="7777779" y="1702176"/>
          <a:ext cx="4328161" cy="1677723"/>
        </p:xfrm>
        <a:graphic>
          <a:graphicData uri="http://schemas.openxmlformats.org/drawingml/2006/table">
            <a:tbl>
              <a:tblPr>
                <a:effectLst/>
                <a:tableStyleId>{D113A9D2-9D6B-4929-AA2D-F23B5EE8CBE7}</a:tableStyleId>
              </a:tblPr>
              <a:tblGrid>
                <a:gridCol w="1108037">
                  <a:extLst>
                    <a:ext uri="{9D8B030D-6E8A-4147-A177-3AD203B41FA5}">
                      <a16:colId xmlns:a16="http://schemas.microsoft.com/office/drawing/2014/main" val="2746400003"/>
                    </a:ext>
                  </a:extLst>
                </a:gridCol>
                <a:gridCol w="805031">
                  <a:extLst>
                    <a:ext uri="{9D8B030D-6E8A-4147-A177-3AD203B41FA5}">
                      <a16:colId xmlns:a16="http://schemas.microsoft.com/office/drawing/2014/main" val="476925705"/>
                    </a:ext>
                  </a:extLst>
                </a:gridCol>
                <a:gridCol w="805031">
                  <a:extLst>
                    <a:ext uri="{9D8B030D-6E8A-4147-A177-3AD203B41FA5}">
                      <a16:colId xmlns:a16="http://schemas.microsoft.com/office/drawing/2014/main" val="2727699933"/>
                    </a:ext>
                  </a:extLst>
                </a:gridCol>
                <a:gridCol w="805031">
                  <a:extLst>
                    <a:ext uri="{9D8B030D-6E8A-4147-A177-3AD203B41FA5}">
                      <a16:colId xmlns:a16="http://schemas.microsoft.com/office/drawing/2014/main" val="351451804"/>
                    </a:ext>
                  </a:extLst>
                </a:gridCol>
                <a:gridCol w="805031">
                  <a:extLst>
                    <a:ext uri="{9D8B030D-6E8A-4147-A177-3AD203B41FA5}">
                      <a16:colId xmlns:a16="http://schemas.microsoft.com/office/drawing/2014/main" val="3933553487"/>
                    </a:ext>
                  </a:extLst>
                </a:gridCol>
              </a:tblGrid>
              <a:tr h="326678"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Типы строений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29.06.2019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30.06.2019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01.07.2019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03.07.2019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29560"/>
                  </a:ext>
                </a:extLst>
              </a:tr>
              <a:tr h="293555"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Жилые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2629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2585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1672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1242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671231"/>
                  </a:ext>
                </a:extLst>
              </a:tr>
              <a:tr h="293555"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Нежилые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282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254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143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87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424635"/>
                  </a:ext>
                </a:extLst>
              </a:tr>
              <a:tr h="293555"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Промышленные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16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737412"/>
                  </a:ext>
                </a:extLst>
              </a:tr>
              <a:tr h="470380"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Жилые многоэтажные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31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98594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572400" y="1263600"/>
            <a:ext cx="6978216" cy="4938258"/>
            <a:chOff x="1005565" y="5546183"/>
            <a:chExt cx="6978216" cy="4938258"/>
          </a:xfrm>
        </p:grpSpPr>
        <p:pic>
          <p:nvPicPr>
            <p:cNvPr id="31" name="Picture 2" descr="https://lh5.googleusercontent.com/zYaLt7pzU0WAxUyYhsCODyUjWYDgn8XXNCJ-fPjd_vzWpVO0xpIKohdPffppc5TZMEnh7Dk4He3LmogAqgzbjwUMsXPPmNn_MSbqv2OEtSRReJBds-eP39a3wN7PoiFi6yxthzw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565" y="5546183"/>
              <a:ext cx="6978216" cy="4938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1005565" y="5638442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 smtClean="0">
                  <a:solidFill>
                    <a:schemeClr val="bg1"/>
                  </a:solidFill>
                </a:rPr>
                <a:t>01.07.19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72400" y="1263600"/>
            <a:ext cx="6977521" cy="4938258"/>
            <a:chOff x="571316" y="1262517"/>
            <a:chExt cx="6977521" cy="4938258"/>
          </a:xfrm>
        </p:grpSpPr>
        <p:pic>
          <p:nvPicPr>
            <p:cNvPr id="44" name="image20.jpg"/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71316" y="1262517"/>
              <a:ext cx="6977521" cy="4938258"/>
            </a:xfrm>
            <a:prstGeom prst="rect">
              <a:avLst/>
            </a:prstGeom>
            <a:ln/>
          </p:spPr>
        </p:pic>
        <p:sp>
          <p:nvSpPr>
            <p:cNvPr id="18" name="TextBox 17"/>
            <p:cNvSpPr txBox="1"/>
            <p:nvPr/>
          </p:nvSpPr>
          <p:spPr>
            <a:xfrm>
              <a:off x="594957" y="1354776"/>
              <a:ext cx="1080268" cy="276999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180000"/>
              <a:r>
                <a:rPr lang="ru-RU" sz="1200" dirty="0" smtClean="0">
                  <a:solidFill>
                    <a:schemeClr val="bg1"/>
                  </a:solidFill>
                </a:rPr>
                <a:t>03.07.19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522918" y="1284631"/>
            <a:ext cx="2073895" cy="1652390"/>
            <a:chOff x="5522918" y="1284631"/>
            <a:chExt cx="2073895" cy="1652390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5522918" y="1284631"/>
              <a:ext cx="2073895" cy="1652390"/>
              <a:chOff x="9362010" y="2490080"/>
              <a:chExt cx="2073895" cy="1652390"/>
            </a:xfrm>
          </p:grpSpPr>
          <p:grpSp>
            <p:nvGrpSpPr>
              <p:cNvPr id="36" name="Группа 35"/>
              <p:cNvGrpSpPr/>
              <p:nvPr/>
            </p:nvGrpSpPr>
            <p:grpSpPr>
              <a:xfrm>
                <a:off x="9362010" y="2490080"/>
                <a:ext cx="2073895" cy="1652390"/>
                <a:chOff x="9362010" y="2490080"/>
                <a:chExt cx="2073895" cy="1652390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9372539" y="2490080"/>
                  <a:ext cx="2003770" cy="16214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9362010" y="2526643"/>
                  <a:ext cx="2073895" cy="16158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288000"/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Times New Roman" panose="02020603050405020304" pitchFamily="18" charset="0"/>
                    </a:rPr>
                    <a:t>Контур затопления</a:t>
                  </a:r>
                </a:p>
                <a:p>
                  <a:pPr marL="288000"/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Административные границы г. Тулун</a:t>
                  </a:r>
                </a:p>
                <a:p>
                  <a:pPr marL="288000"/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Категории зданий:</a:t>
                  </a:r>
                </a:p>
                <a:p>
                  <a:pPr marL="396000"/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Жилые дома</a:t>
                  </a:r>
                </a:p>
                <a:p>
                  <a:pPr marL="396000"/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Нежилые здания</a:t>
                  </a:r>
                </a:p>
                <a:p>
                  <a:pPr marL="396000"/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Промышленные здания</a:t>
                  </a:r>
                </a:p>
                <a:p>
                  <a:pPr marL="396000"/>
                  <a:r>
                    <a:rPr lang="ru-RU" sz="11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Жилые многоэтажные дома</a:t>
                  </a:r>
                  <a:endParaRPr lang="ru-RU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37" name="Овал 36"/>
              <p:cNvSpPr/>
              <p:nvPr/>
            </p:nvSpPr>
            <p:spPr>
              <a:xfrm>
                <a:off x="9552305" y="3290941"/>
                <a:ext cx="87363" cy="87363"/>
              </a:xfrm>
              <a:prstGeom prst="ellipse">
                <a:avLst/>
              </a:prstGeom>
              <a:solidFill>
                <a:srgbClr val="CFB2FF"/>
              </a:solidFill>
              <a:ln>
                <a:solidFill>
                  <a:srgbClr val="CFB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9552304" y="3451932"/>
                <a:ext cx="87363" cy="873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9552303" y="3612923"/>
                <a:ext cx="87363" cy="8736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9518817" y="2617980"/>
                <a:ext cx="154339" cy="87363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518816" y="2788400"/>
                <a:ext cx="154339" cy="8736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7" name="Овал 46"/>
            <p:cNvSpPr/>
            <p:nvPr/>
          </p:nvSpPr>
          <p:spPr>
            <a:xfrm>
              <a:off x="5713210" y="2570424"/>
              <a:ext cx="87363" cy="8736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6474828" y="5700155"/>
            <a:ext cx="1080974" cy="391223"/>
            <a:chOff x="5857200" y="6127199"/>
            <a:chExt cx="1080974" cy="391223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5857200" y="6127199"/>
              <a:ext cx="1080974" cy="391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BBF20D3D-F0C8-49A5-B055-469E3FF9B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5171" y="6213971"/>
              <a:ext cx="506249" cy="247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6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623</Words>
  <Application>Microsoft Office PowerPoint</Application>
  <PresentationFormat>Широкоэкранный</PresentationFormat>
  <Paragraphs>147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43</cp:revision>
  <dcterms:created xsi:type="dcterms:W3CDTF">2019-07-03T06:42:07Z</dcterms:created>
  <dcterms:modified xsi:type="dcterms:W3CDTF">2019-07-03T14:59:44Z</dcterms:modified>
</cp:coreProperties>
</file>